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ppt/theme/themeOverride14.xml" ContentType="application/vnd.openxmlformats-officedocument.themeOverride+xml"/>
  <Override PartName="/ppt/theme/themeOverride15.xml" ContentType="application/vnd.openxmlformats-officedocument.themeOverride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5" r:id="rId5"/>
  </p:sldMasterIdLst>
  <p:notesMasterIdLst>
    <p:notesMasterId r:id="rId21"/>
  </p:notesMasterIdLst>
  <p:handoutMasterIdLst>
    <p:handoutMasterId r:id="rId22"/>
  </p:handout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x="12192000" cy="6858000"/>
  <p:notesSz cx="6858000" cy="9144000"/>
  <p:defaultTextStyle>
    <a:defPPr>
      <a:defRPr lang="en-US"/>
    </a:defPPr>
    <a:lvl1pPr marL="0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2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63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45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27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09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90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272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454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frameSlides="1"/>
  <p:clrMru>
    <a:srgbClr val="808000"/>
    <a:srgbClr val="408000"/>
    <a:srgbClr val="108001"/>
    <a:srgbClr val="CBCFD1"/>
    <a:srgbClr val="F0F0F0"/>
    <a:srgbClr val="015068"/>
    <a:srgbClr val="0885AC"/>
    <a:srgbClr val="076F91"/>
    <a:srgbClr val="076E8F"/>
    <a:srgbClr val="0669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21E4AEA4-8DFA-4A89-87EB-49C32662AFE0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667" autoAdjust="0"/>
    <p:restoredTop sz="96142" autoAdjust="0"/>
  </p:normalViewPr>
  <p:slideViewPr>
    <p:cSldViewPr snapToGrid="0">
      <p:cViewPr varScale="1">
        <p:scale>
          <a:sx n="196" d="100"/>
          <a:sy n="196" d="100"/>
        </p:scale>
        <p:origin x="-152" y="-10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9078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95" d="100"/>
          <a:sy n="95" d="100"/>
        </p:scale>
        <p:origin x="2814" y="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4.xml"/><Relationship Id="rId20" Type="http://schemas.openxmlformats.org/officeDocument/2006/relationships/slide" Target="slides/slide15.xml"/><Relationship Id="rId21" Type="http://schemas.openxmlformats.org/officeDocument/2006/relationships/notesMaster" Target="notesMasters/notesMaster1.xml"/><Relationship Id="rId22" Type="http://schemas.openxmlformats.org/officeDocument/2006/relationships/handoutMaster" Target="handoutMasters/handoutMaster1.xml"/><Relationship Id="rId23" Type="http://schemas.openxmlformats.org/officeDocument/2006/relationships/printerSettings" Target="printerSettings/printerSettings1.bin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customXml" Target="../customXml/item4.xml"/><Relationship Id="rId5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E60895-255A-1C4C-8A7B-48A6FCC47E92}" type="datetime1">
              <a:rPr lang="en-CA" smtClean="0">
                <a:latin typeface="Arial" panose="020B0604020202020204" pitchFamily="34" charset="0"/>
                <a:cs typeface="Arial" panose="020B0604020202020204" pitchFamily="34" charset="0"/>
              </a:rPr>
              <a:t>4/13/15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62484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sz="900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248399" y="8685213"/>
            <a:ext cx="60801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80CB99-47E3-46F4-AAEB-3919FBEFC014}" type="slidenum">
              <a:rPr lang="en-US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‹#›</a:t>
            </a:fld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9016387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lt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FFFB994-B51A-7449-B85A-B64DF9DCCDDC}" type="datetime1">
              <a:rPr lang="en-CA" smtClean="0"/>
              <a:pPr/>
              <a:t>4/13/15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172199" y="8685213"/>
            <a:ext cx="68421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B263312-38AA-4E1E-B2B5-0F8F122B24F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Footer Placeholder 3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62484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sz="9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4071592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14363" rtl="0" eaLnBrk="1" latinLnBrk="0" hangingPunct="1">
      <a:lnSpc>
        <a:spcPct val="90000"/>
      </a:lnSpc>
      <a:spcAft>
        <a:spcPts val="333"/>
      </a:spcAft>
      <a:defRPr sz="9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212981" indent="-105829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328070" indent="-115090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482846" indent="-146838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615132" indent="-115090" algn="l" defTabSz="914363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9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5909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90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72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54" algn="l" defTabSz="914363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emf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emf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emf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emf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emf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2.xml"/><Relationship Id="rId2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emf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3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4.emf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4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5.em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etchef.com" TargetMode="External"/><Relationship Id="rId4" Type="http://schemas.openxmlformats.org/officeDocument/2006/relationships/hyperlink" Target="http://creativecommons.org/licenses/by-sa/4.0/" TargetMode="External"/><Relationship Id="rId5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5.xml"/><Relationship Id="rId2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6.xml"/><Relationship Id="rId2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7.xml"/><Relationship Id="rId2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8.xml"/><Relationship Id="rId2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9.xml"/><Relationship Id="rId2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0.xml"/><Relationship Id="rId2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1.xml"/><Relationship Id="rId2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2.xml"/><Relationship Id="rId2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3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6.emf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4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6.em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5.xml"/><Relationship Id="rId2" Type="http://schemas.openxmlformats.org/officeDocument/2006/relationships/slideMaster" Target="../slideMasters/slideMaster1.xml"/><Relationship Id="rId3" Type="http://schemas.openxmlformats.org/officeDocument/2006/relationships/image" Target="../media/image16.emf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emf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5.emf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emf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em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44022"/>
            <a:ext cx="8229600" cy="1003163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0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Presentation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3011686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0"/>
          </p:nvPr>
        </p:nvSpPr>
        <p:spPr bwMode="white">
          <a:xfrm>
            <a:off x="2260314" y="3507225"/>
            <a:ext cx="8229600" cy="553998"/>
          </a:xfrm>
        </p:spPr>
        <p:txBody>
          <a:bodyPr wrap="square" lIns="91440" tIns="91440" rIns="91440" bIns="91440">
            <a:normAutofit/>
          </a:bodyPr>
          <a:lstStyle>
            <a:lvl1pPr marL="0" indent="0">
              <a:buNone/>
              <a:defRPr sz="2400" b="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231775" indent="0">
              <a:buNone/>
              <a:defRPr sz="1600" b="1"/>
            </a:lvl2pPr>
            <a:lvl3pPr marL="457200" indent="0">
              <a:buNone/>
              <a:defRPr sz="1600" b="1"/>
            </a:lvl3pPr>
            <a:lvl4pPr marL="630238" indent="0">
              <a:buNone/>
              <a:defRPr sz="1600" b="1"/>
            </a:lvl4pPr>
            <a:lvl5pPr marL="801687" indent="0"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79379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ep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3" name="TextBox 12"/>
          <p:cNvSpPr txBox="1"/>
          <p:nvPr userDrawn="1"/>
        </p:nvSpPr>
        <p:spPr bwMode="white">
          <a:xfrm>
            <a:off x="102720" y="366109"/>
            <a:ext cx="8665715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CONCEPT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Concept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9546446" y="1055549"/>
            <a:ext cx="1930821" cy="1783840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6" name="Isosceles Triangle 15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193758" y="716808"/>
            <a:ext cx="2608891" cy="2101608"/>
          </a:xfrm>
          <a:prstGeom prst="rect">
            <a:avLst/>
          </a:prstGeom>
        </p:spPr>
      </p:pic>
      <p:sp>
        <p:nvSpPr>
          <p:cNvPr id="14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360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  - Objec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5350707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LAB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Lab Title</a:t>
            </a:r>
            <a:endParaRPr lang="en-US" dirty="0"/>
          </a:p>
        </p:txBody>
      </p:sp>
      <p:sp>
        <p:nvSpPr>
          <p:cNvPr id="19" name="TextBox 18"/>
          <p:cNvSpPr txBox="1"/>
          <p:nvPr userDrawn="1"/>
        </p:nvSpPr>
        <p:spPr bwMode="white">
          <a:xfrm>
            <a:off x="2194443" y="3987562"/>
            <a:ext cx="8264180" cy="1223351"/>
          </a:xfrm>
          <a:prstGeom prst="rect">
            <a:avLst/>
          </a:prstGeom>
        </p:spPr>
        <p:txBody>
          <a:bodyPr vert="horz" wrap="squar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25" name="TextBox 24"/>
          <p:cNvSpPr txBox="1"/>
          <p:nvPr userDrawn="1"/>
        </p:nvSpPr>
        <p:spPr bwMode="white">
          <a:xfrm>
            <a:off x="1671512" y="3847483"/>
            <a:ext cx="8833801" cy="588329"/>
          </a:xfrm>
          <a:prstGeom prst="rect">
            <a:avLst/>
          </a:prstGeom>
        </p:spPr>
        <p:txBody>
          <a:bodyPr vert="horz" wrap="square" lIns="91440" tIns="91440" rIns="91440" bIns="91440" rtlCol="0">
            <a:normAutofit/>
          </a:bodyPr>
          <a:lstStyle/>
          <a:p>
            <a:r>
              <a:rPr lang="en-US" sz="2400" b="1" dirty="0" smtClean="0"/>
              <a:t>OBJECTIVE:</a:t>
            </a:r>
            <a:endParaRPr lang="en-US" sz="2400" b="1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2259204" y="4492072"/>
            <a:ext cx="8488899" cy="1391217"/>
          </a:xfrm>
        </p:spPr>
        <p:txBody>
          <a:bodyPr>
            <a:normAutofit/>
          </a:bodyPr>
          <a:lstStyle>
            <a:lvl1pPr marL="0" indent="0">
              <a:buFont typeface="+mj-lt"/>
              <a:buNone/>
              <a:defRPr sz="1800" baseline="0"/>
            </a:lvl1pPr>
          </a:lstStyle>
          <a:p>
            <a:pPr lvl="0"/>
            <a:r>
              <a:rPr lang="en-US" dirty="0" smtClean="0"/>
              <a:t>A concrete list of steps to accomplish.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One</a:t>
            </a:r>
          </a:p>
          <a:p>
            <a:pPr lvl="0"/>
            <a:r>
              <a:rPr lang="en-US" dirty="0" smtClean="0"/>
              <a:t>Two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1" hasCustomPrompt="1"/>
          </p:nvPr>
        </p:nvSpPr>
        <p:spPr>
          <a:xfrm>
            <a:off x="2263171" y="2597173"/>
            <a:ext cx="8489280" cy="1146175"/>
          </a:xfrm>
        </p:spPr>
        <p:txBody>
          <a:bodyPr anchor="ctr">
            <a:normAutofit/>
          </a:bodyPr>
          <a:lstStyle>
            <a:lvl1pPr marL="91440" indent="0">
              <a:spcBef>
                <a:spcPts val="600"/>
              </a:spcBef>
              <a:buNone/>
              <a:defRPr sz="2800" i="1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Should I use a leading question that gives an overview of the lab?</a:t>
            </a:r>
            <a:endParaRPr lang="en-US" dirty="0"/>
          </a:p>
        </p:txBody>
      </p:sp>
      <p:pic>
        <p:nvPicPr>
          <p:cNvPr id="30" name="Picture 2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78707" y="413590"/>
            <a:ext cx="2338779" cy="2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754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b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5350707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LAB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Lab 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78707" y="413590"/>
            <a:ext cx="2338779" cy="2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558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erci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9618413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EXERCISE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Exercise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Problem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321892" y="362154"/>
            <a:ext cx="2371719" cy="2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5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sion Contro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9618413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COMMIT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Commit Your Work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  <a:latin typeface="Inconsolata"/>
                <a:cs typeface="Inconsolata"/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 smtClean="0"/>
              <a:t>git</a:t>
            </a:r>
            <a:r>
              <a:rPr lang="en-US" dirty="0" smtClean="0"/>
              <a:t> add .</a:t>
            </a:r>
          </a:p>
          <a:p>
            <a:r>
              <a:rPr lang="en-US" dirty="0" err="1" smtClean="0"/>
              <a:t>git</a:t>
            </a:r>
            <a:r>
              <a:rPr lang="en-US" dirty="0" smtClean="0"/>
              <a:t> commit -m "message"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77974" y="224190"/>
            <a:ext cx="1956668" cy="2608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716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 and Success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 userDrawn="1"/>
        </p:nvSpPr>
        <p:spPr bwMode="auto">
          <a:xfrm>
            <a:off x="0" y="0"/>
            <a:ext cx="6067034" cy="685800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459364" y="1019150"/>
            <a:ext cx="5483226" cy="5295000"/>
          </a:xfrm>
        </p:spPr>
        <p:txBody>
          <a:bodyPr lIns="91440" tIns="91440">
            <a:norm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175375" y="1011207"/>
            <a:ext cx="5483226" cy="5302035"/>
          </a:xfrm>
        </p:spPr>
        <p:txBody>
          <a:bodyPr lIns="91440" tIns="91440">
            <a:norm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4201180" y="415317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4" name="TextBox 3"/>
          <p:cNvSpPr txBox="1"/>
          <p:nvPr userDrawn="1"/>
        </p:nvSpPr>
        <p:spPr bwMode="white">
          <a:xfrm>
            <a:off x="6458262" y="397260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12" name="Title 1"/>
          <p:cNvSpPr txBox="1">
            <a:spLocks/>
          </p:cNvSpPr>
          <p:nvPr userDrawn="1"/>
        </p:nvSpPr>
        <p:spPr bwMode="white">
          <a:xfrm>
            <a:off x="6177067" y="234494"/>
            <a:ext cx="5489456" cy="620683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>
            <a:lvl1pPr algn="ctr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1" kern="1200" cap="none" spc="0" baseline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dirty="0" smtClean="0"/>
              <a:t>Success</a:t>
            </a:r>
            <a:endParaRPr lang="en-US" dirty="0"/>
          </a:p>
        </p:txBody>
      </p:sp>
      <p:sp>
        <p:nvSpPr>
          <p:cNvPr id="13" name="Title 1"/>
          <p:cNvSpPr txBox="1">
            <a:spLocks/>
          </p:cNvSpPr>
          <p:nvPr userDrawn="1"/>
        </p:nvSpPr>
        <p:spPr bwMode="white">
          <a:xfrm>
            <a:off x="467075" y="234494"/>
            <a:ext cx="5489456" cy="620683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>
            <a:lvl1pPr algn="ctr" defTabSz="9143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1" kern="1200" cap="none" spc="0" baseline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r>
              <a:rPr lang="en-US" dirty="0" smtClean="0"/>
              <a:t>Problem</a:t>
            </a:r>
            <a:endParaRPr lang="en-US" dirty="0"/>
          </a:p>
        </p:txBody>
      </p:sp>
      <p:cxnSp>
        <p:nvCxnSpPr>
          <p:cNvPr id="17" name="Straight Connector 16"/>
          <p:cNvCxnSpPr/>
          <p:nvPr userDrawn="1"/>
        </p:nvCxnSpPr>
        <p:spPr>
          <a:xfrm flipV="1">
            <a:off x="463454" y="878787"/>
            <a:ext cx="5483202" cy="698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 flipV="1">
            <a:off x="6177302" y="884806"/>
            <a:ext cx="5481274" cy="96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60729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 userDrawn="1"/>
        </p:nvSpPr>
        <p:spPr bwMode="auto">
          <a:xfrm>
            <a:off x="0" y="0"/>
            <a:ext cx="6067034" cy="685800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7" name="Content Placeholder 5"/>
          <p:cNvSpPr>
            <a:spLocks noGrp="1"/>
          </p:cNvSpPr>
          <p:nvPr>
            <p:ph sz="quarter" idx="14"/>
          </p:nvPr>
        </p:nvSpPr>
        <p:spPr>
          <a:xfrm>
            <a:off x="459364" y="1019150"/>
            <a:ext cx="5483226" cy="5295000"/>
          </a:xfrm>
        </p:spPr>
        <p:txBody>
          <a:bodyPr lIns="91440" tIns="91440">
            <a:norm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175375" y="1011207"/>
            <a:ext cx="5483226" cy="5302035"/>
          </a:xfrm>
        </p:spPr>
        <p:txBody>
          <a:bodyPr lIns="91440" tIns="91440">
            <a:norm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4201180" y="415317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4" name="TextBox 3"/>
          <p:cNvSpPr txBox="1"/>
          <p:nvPr userDrawn="1"/>
        </p:nvSpPr>
        <p:spPr bwMode="white">
          <a:xfrm>
            <a:off x="6458262" y="397260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cxnSp>
        <p:nvCxnSpPr>
          <p:cNvPr id="17" name="Straight Connector 16"/>
          <p:cNvCxnSpPr/>
          <p:nvPr userDrawn="1"/>
        </p:nvCxnSpPr>
        <p:spPr>
          <a:xfrm flipV="1">
            <a:off x="463454" y="878787"/>
            <a:ext cx="5483202" cy="6980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 userDrawn="1"/>
        </p:nvCxnSpPr>
        <p:spPr>
          <a:xfrm flipV="1">
            <a:off x="6177302" y="884806"/>
            <a:ext cx="5481274" cy="961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4"/>
          <p:cNvSpPr>
            <a:spLocks noGrp="1"/>
          </p:cNvSpPr>
          <p:nvPr>
            <p:ph type="body" sz="quarter" idx="15" hasCustomPrompt="1"/>
          </p:nvPr>
        </p:nvSpPr>
        <p:spPr>
          <a:xfrm>
            <a:off x="444997" y="201013"/>
            <a:ext cx="5532437" cy="627062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4400" b="1" i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Pros</a:t>
            </a:r>
            <a:endParaRPr lang="en-US" dirty="0"/>
          </a:p>
        </p:txBody>
      </p:sp>
      <p:sp>
        <p:nvSpPr>
          <p:cNvPr id="19" name="Text Placeholder 14"/>
          <p:cNvSpPr>
            <a:spLocks noGrp="1"/>
          </p:cNvSpPr>
          <p:nvPr>
            <p:ph type="body" sz="quarter" idx="16" hasCustomPrompt="1"/>
          </p:nvPr>
        </p:nvSpPr>
        <p:spPr>
          <a:xfrm>
            <a:off x="6153541" y="194656"/>
            <a:ext cx="5532437" cy="627062"/>
          </a:xfrm>
        </p:spPr>
        <p:txBody>
          <a:bodyPr anchor="ctr">
            <a:noAutofit/>
          </a:bodyPr>
          <a:lstStyle>
            <a:lvl1pPr marL="0" indent="0" algn="ctr">
              <a:buFontTx/>
              <a:buNone/>
              <a:defRPr sz="4400" b="1" i="0" baseline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 smtClean="0"/>
              <a:t>Cons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97061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cus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9" name="TextBox 8"/>
          <p:cNvSpPr txBox="1"/>
          <p:nvPr userDrawn="1"/>
        </p:nvSpPr>
        <p:spPr bwMode="white">
          <a:xfrm>
            <a:off x="102719" y="366109"/>
            <a:ext cx="11271033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DISCUSSION</a:t>
            </a:r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787328" y="239091"/>
            <a:ext cx="3130528" cy="2434855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Discussion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8803"/>
            <a:ext cx="8230599" cy="1908215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About what …</a:t>
            </a:r>
          </a:p>
          <a:p>
            <a:r>
              <a:rPr lang="en-US" dirty="0" smtClean="0"/>
              <a:t>About this …</a:t>
            </a:r>
          </a:p>
          <a:p>
            <a:r>
              <a:rPr lang="en-US" dirty="0" smtClean="0"/>
              <a:t>Something about …</a:t>
            </a:r>
          </a:p>
          <a:p>
            <a:r>
              <a:rPr lang="en-US" dirty="0" smtClean="0"/>
              <a:t>And maybe another about?</a:t>
            </a:r>
          </a:p>
        </p:txBody>
      </p:sp>
    </p:spTree>
    <p:extLst>
      <p:ext uri="{BB962C8B-B14F-4D97-AF65-F5344CB8AC3E}">
        <p14:creationId xmlns:p14="http://schemas.microsoft.com/office/powerpoint/2010/main" val="2410197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and - Loca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736971"/>
            <a:ext cx="10817770" cy="4572389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>
                <a:solidFill>
                  <a:srgbClr val="FFFFFF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Three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Four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10256178" y="5850555"/>
            <a:ext cx="131211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FFFF">
                    <a:alpha val="50000"/>
                  </a:srgbClr>
                </a:solidFill>
              </a:rPr>
              <a:t>LOCAL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Command Run Locally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83954" y="1074821"/>
            <a:ext cx="528112" cy="403418"/>
          </a:xfrm>
          <a:prstGeom prst="rect">
            <a:avLst/>
          </a:prstGeom>
        </p:spPr>
      </p:pic>
      <p:sp>
        <p:nvSpPr>
          <p:cNvPr id="9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1"/>
            <a:ext cx="10816896" cy="547339"/>
          </a:xfrm>
          <a:solidFill>
            <a:schemeClr val="tx2">
              <a:lumMod val="95000"/>
              <a:lumOff val="5000"/>
            </a:schemeClr>
          </a:solidFill>
        </p:spPr>
        <p:txBody>
          <a:bodyPr lIns="91440" tIns="0" bIns="0"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sz="2800">
                <a:solidFill>
                  <a:schemeClr val="bg1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Enter Command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 bwMode="auto">
          <a:xfrm>
            <a:off x="840425" y="2428031"/>
            <a:ext cx="10813469" cy="42957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223459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and - Remot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Command Run Remotely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736971"/>
            <a:ext cx="10817770" cy="4572389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1800">
                <a:solidFill>
                  <a:srgbClr val="FFFFFF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Three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Four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3" name="TextBox 2"/>
          <p:cNvSpPr txBox="1"/>
          <p:nvPr userDrawn="1"/>
        </p:nvSpPr>
        <p:spPr>
          <a:xfrm>
            <a:off x="10256178" y="5850555"/>
            <a:ext cx="131211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FFFF">
                    <a:alpha val="50000"/>
                  </a:srgbClr>
                </a:solidFill>
              </a:rPr>
              <a:t>REMOTE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1"/>
            <a:ext cx="10816896" cy="547339"/>
          </a:xfrm>
          <a:solidFill>
            <a:schemeClr val="tx2">
              <a:lumMod val="95000"/>
              <a:lumOff val="5000"/>
            </a:schemeClr>
          </a:solidFill>
        </p:spPr>
        <p:txBody>
          <a:bodyPr lIns="91440" tIns="0" bIns="0" anchor="ctr" anchorCtr="0">
            <a:noAutofit/>
          </a:bodyPr>
          <a:lstStyle>
            <a:lvl1pPr marL="0" indent="0">
              <a:lnSpc>
                <a:spcPct val="100000"/>
              </a:lnSpc>
              <a:buNone/>
              <a:defRPr sz="2800">
                <a:solidFill>
                  <a:schemeClr val="bg1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Enter Command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75429" y="1099041"/>
            <a:ext cx="557822" cy="354978"/>
          </a:xfrm>
          <a:prstGeom prst="rect">
            <a:avLst/>
          </a:prstGeom>
        </p:spPr>
      </p:pic>
      <p:sp>
        <p:nvSpPr>
          <p:cNvPr id="7" name="Rectangle 6"/>
          <p:cNvSpPr/>
          <p:nvPr userDrawn="1"/>
        </p:nvSpPr>
        <p:spPr bwMode="auto">
          <a:xfrm>
            <a:off x="840425" y="2428031"/>
            <a:ext cx="10813469" cy="429574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001996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 - Creative Commons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44022"/>
            <a:ext cx="8229600" cy="1003163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60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Presentation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3011686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Text Placeholder 7"/>
          <p:cNvSpPr>
            <a:spLocks noGrp="1"/>
          </p:cNvSpPr>
          <p:nvPr>
            <p:ph type="body" sz="quarter" idx="10"/>
          </p:nvPr>
        </p:nvSpPr>
        <p:spPr bwMode="white">
          <a:xfrm>
            <a:off x="2260314" y="3507225"/>
            <a:ext cx="8229600" cy="553998"/>
          </a:xfrm>
        </p:spPr>
        <p:txBody>
          <a:bodyPr wrap="square" lIns="91440" tIns="91440" rIns="91440" bIns="91440">
            <a:normAutofit/>
          </a:bodyPr>
          <a:lstStyle>
            <a:lvl1pPr marL="0" indent="0">
              <a:buNone/>
              <a:defRPr sz="2400" b="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231775" indent="0">
              <a:buNone/>
              <a:defRPr sz="1600" b="1"/>
            </a:lvl2pPr>
            <a:lvl3pPr marL="457200" indent="0">
              <a:buNone/>
              <a:defRPr sz="1600" b="1"/>
            </a:lvl3pPr>
            <a:lvl4pPr marL="630238" indent="0">
              <a:buNone/>
              <a:defRPr sz="1600" b="1"/>
            </a:lvl4pPr>
            <a:lvl5pPr marL="801687" indent="0"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TextBox 5"/>
          <p:cNvSpPr txBox="1"/>
          <p:nvPr userDrawn="1"/>
        </p:nvSpPr>
        <p:spPr>
          <a:xfrm>
            <a:off x="3790459" y="6336158"/>
            <a:ext cx="457200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</a:rPr>
              <a:t>Chef Fundamentals by 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  <a:hlinkClick r:id="rId3"/>
              </a:rPr>
              <a:t>Chef Software, Inc.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</a:rPr>
              <a:t> is licensed under a 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  <a:hlinkClick r:id="rId4"/>
              </a:rPr>
              <a:t>Creative Commons Attribution-ShareAlike 4.0 International License</a:t>
            </a:r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</a:rPr>
              <a:t>.</a:t>
            </a:r>
          </a:p>
        </p:txBody>
      </p:sp>
      <p:pic>
        <p:nvPicPr>
          <p:cNvPr id="7" name="Picture 6" descr="by-sa.png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73700" y="5870331"/>
            <a:ext cx="1228344" cy="429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042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cs Sit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908420" y="1002862"/>
            <a:ext cx="10749304" cy="424793"/>
          </a:xfr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none"/>
        </p:style>
        <p:txBody>
          <a:bodyPr lIns="91440" tIns="0" bIns="0" anchor="ctr" anchorCtr="0">
            <a:normAutofit/>
          </a:bodyPr>
          <a:lstStyle>
            <a:lvl1pPr marL="0" indent="0">
              <a:buNone/>
              <a:defRPr sz="3200">
                <a:solidFill>
                  <a:srgbClr val="3E4346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https://</a:t>
            </a:r>
            <a:r>
              <a:rPr lang="en-US" dirty="0" err="1" smtClean="0"/>
              <a:t>docs.chef.io</a:t>
            </a:r>
            <a:r>
              <a:rPr lang="en-US" dirty="0" smtClean="0"/>
              <a:t>/chef/</a:t>
            </a:r>
            <a:r>
              <a:rPr lang="en-US" dirty="0" err="1" smtClean="0"/>
              <a:t>resources.html</a:t>
            </a:r>
            <a:endParaRPr lang="en-US" dirty="0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2"/>
          </p:nvPr>
        </p:nvSpPr>
        <p:spPr>
          <a:xfrm>
            <a:off x="908322" y="1574799"/>
            <a:ext cx="10763202" cy="4750715"/>
          </a:xfrm>
        </p:spPr>
        <p:txBody>
          <a:bodyPr/>
          <a:lstStyle/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05790" y="228599"/>
            <a:ext cx="10752809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Documentation</a:t>
            </a:r>
            <a:endParaRPr lang="en-US" dirty="0"/>
          </a:p>
        </p:txBody>
      </p:sp>
      <p:sp>
        <p:nvSpPr>
          <p:cNvPr id="13" name="TextBox 12"/>
          <p:cNvSpPr txBox="1"/>
          <p:nvPr userDrawn="1"/>
        </p:nvSpPr>
        <p:spPr bwMode="white">
          <a:xfrm>
            <a:off x="8426171" y="-873891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5351622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63" cy="529815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5" y="2081915"/>
            <a:ext cx="11194433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66072" y="2583422"/>
            <a:ext cx="11194433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3575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UR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Code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63" cy="529815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5" y="2081915"/>
            <a:ext cx="11194433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7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466072" y="2583422"/>
            <a:ext cx="11194433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8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57609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 Righ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Right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5483203" cy="529815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175375" y="1011208"/>
            <a:ext cx="5483226" cy="5295000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6" y="2081915"/>
            <a:ext cx="5464455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66073" y="2583422"/>
            <a:ext cx="5464455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64649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 Right - UR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Right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5483203" cy="529815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6175375" y="1011208"/>
            <a:ext cx="5483226" cy="5295000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6" y="2081915"/>
            <a:ext cx="5464455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66073" y="2583422"/>
            <a:ext cx="5464455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14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5792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41" cy="255811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457435" y="3749893"/>
            <a:ext cx="11201166" cy="2556315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6" y="2081915"/>
            <a:ext cx="11194432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66073" y="2583422"/>
            <a:ext cx="11194432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08172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mand - Conten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41" cy="2558113"/>
          </a:xfrm>
          <a:solidFill>
            <a:schemeClr val="tx2"/>
          </a:solidFill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 baseline="0">
                <a:solidFill>
                  <a:schemeClr val="bg1"/>
                </a:solidFill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$ command text ...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457435" y="3749893"/>
            <a:ext cx="11201166" cy="2556315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37631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e - Content - URL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Code with Content Below and Docs URL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57435" y="1011207"/>
            <a:ext cx="11201141" cy="2558113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12"/>
          </p:nvPr>
        </p:nvSpPr>
        <p:spPr>
          <a:xfrm>
            <a:off x="457435" y="3749893"/>
            <a:ext cx="11201166" cy="2556315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1" hasCustomPrompt="1"/>
          </p:nvPr>
        </p:nvSpPr>
        <p:spPr>
          <a:xfrm>
            <a:off x="458126" y="2081915"/>
            <a:ext cx="11194432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466073" y="2583422"/>
            <a:ext cx="11194432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11" name="Content Placeholder 3"/>
          <p:cNvSpPr>
            <a:spLocks noGrp="1"/>
          </p:cNvSpPr>
          <p:nvPr>
            <p:ph sz="quarter" idx="14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52132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le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Modify File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585310"/>
            <a:ext cx="10817770" cy="4724050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2"/>
            <a:ext cx="10816896" cy="424793"/>
          </a:xfrm>
          <a:solidFill>
            <a:schemeClr val="bg1">
              <a:lumMod val="85000"/>
              <a:alpha val="50000"/>
            </a:schemeClr>
          </a:solidFill>
        </p:spPr>
        <p:txBody>
          <a:bodyPr lIns="91440" bIns="91440" anchor="ctr" anchorCtr="0">
            <a:normAutofit/>
          </a:bodyPr>
          <a:lstStyle>
            <a:lvl1pPr marL="0" indent="0">
              <a:buNone/>
              <a:defRPr sz="32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2383" y="1001986"/>
            <a:ext cx="309618" cy="428703"/>
          </a:xfrm>
          <a:prstGeom prst="rect">
            <a:avLst/>
          </a:prstGeom>
        </p:spPr>
      </p:pic>
      <p:sp>
        <p:nvSpPr>
          <p:cNvPr id="19" name="Text Placeholder 13"/>
          <p:cNvSpPr>
            <a:spLocks noGrp="1"/>
          </p:cNvSpPr>
          <p:nvPr>
            <p:ph type="body" sz="quarter" idx="12" hasCustomPrompt="1"/>
          </p:nvPr>
        </p:nvSpPr>
        <p:spPr>
          <a:xfrm>
            <a:off x="843334" y="2653729"/>
            <a:ext cx="10803205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20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851281" y="3155236"/>
            <a:ext cx="10803205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61477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le - Content Below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/>
              <a:t>Modify File with Content Below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585310"/>
            <a:ext cx="10817770" cy="2540000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 baseline="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2"/>
            <a:ext cx="10816896" cy="424793"/>
          </a:xfrm>
          <a:solidFill>
            <a:schemeClr val="bg1">
              <a:lumMod val="85000"/>
              <a:alpha val="50000"/>
            </a:schemeClr>
          </a:solidFill>
        </p:spPr>
        <p:txBody>
          <a:bodyPr lIns="91440" bIns="91440" anchor="ctr" anchorCtr="0">
            <a:normAutofit/>
          </a:bodyPr>
          <a:lstStyle>
            <a:lvl1pPr marL="0" indent="0">
              <a:buNone/>
              <a:defRPr sz="32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2383" y="1001986"/>
            <a:ext cx="309618" cy="428703"/>
          </a:xfrm>
          <a:prstGeom prst="rect">
            <a:avLst/>
          </a:prstGeom>
        </p:spPr>
      </p:pic>
      <p:sp>
        <p:nvSpPr>
          <p:cNvPr id="7" name="Content Placeholder 5"/>
          <p:cNvSpPr>
            <a:spLocks noGrp="1"/>
          </p:cNvSpPr>
          <p:nvPr>
            <p:ph sz="quarter" idx="12"/>
          </p:nvPr>
        </p:nvSpPr>
        <p:spPr>
          <a:xfrm>
            <a:off x="840828" y="4215384"/>
            <a:ext cx="10817771" cy="2194560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9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849353" y="2647709"/>
            <a:ext cx="10803205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857300" y="3149216"/>
            <a:ext cx="10803205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58373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Section Title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2588353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5897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le - Content Right">
    <p:bg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28599"/>
            <a:ext cx="11201400" cy="620683"/>
          </a:xfrm>
        </p:spPr>
        <p:txBody>
          <a:bodyPr/>
          <a:lstStyle>
            <a:lvl1pPr>
              <a:defRPr sz="4400" baseline="0"/>
            </a:lvl1pPr>
          </a:lstStyle>
          <a:p>
            <a:r>
              <a:rPr lang="en-US" dirty="0" smtClean="0"/>
              <a:t>Modify File with Content Right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840828" y="1585310"/>
            <a:ext cx="5298965" cy="4724050"/>
          </a:xfrm>
          <a:ln w="12700">
            <a:solidFill>
              <a:schemeClr val="tx2"/>
            </a:solidFill>
            <a:prstDash val="dash"/>
          </a:ln>
        </p:spPr>
        <p:txBody>
          <a:bodyPr lIns="91440" tIns="45720" rIns="91440" bIns="45720">
            <a:normAutofit/>
          </a:bodyPr>
          <a:lstStyle>
            <a:lvl1pPr marL="0" marR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 sz="28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Body Level One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Two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Removed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Added Source Line</a:t>
            </a:r>
          </a:p>
          <a:p>
            <a:pPr marL="0" marR="0" lvl="0" indent="0" algn="l" defTabSz="914363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  <a:defRPr/>
            </a:pPr>
            <a:r>
              <a:rPr lang="en-US" dirty="0" smtClean="0"/>
              <a:t>Body Level Five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840828" y="1002862"/>
            <a:ext cx="10816896" cy="424793"/>
          </a:xfrm>
          <a:solidFill>
            <a:schemeClr val="bg1">
              <a:lumMod val="85000"/>
              <a:alpha val="50000"/>
            </a:schemeClr>
          </a:solidFill>
        </p:spPr>
        <p:txBody>
          <a:bodyPr lIns="91440" bIns="91440" anchor="ctr" anchorCtr="0">
            <a:normAutofit/>
          </a:bodyPr>
          <a:lstStyle>
            <a:lvl1pPr marL="0" indent="0">
              <a:buNone/>
              <a:defRPr sz="3200">
                <a:latin typeface="Inconsolata"/>
                <a:cs typeface="Inconsolata"/>
              </a:defRPr>
            </a:lvl1pPr>
          </a:lstStyle>
          <a:p>
            <a:pPr lvl="0"/>
            <a:r>
              <a:rPr lang="en-US" dirty="0" smtClean="0"/>
              <a:t>/path/to/file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2383" y="1001986"/>
            <a:ext cx="309618" cy="428703"/>
          </a:xfrm>
          <a:prstGeom prst="rect">
            <a:avLst/>
          </a:prstGeom>
        </p:spPr>
      </p:pic>
      <p:sp>
        <p:nvSpPr>
          <p:cNvPr id="6" name="Content Placeholder 5"/>
          <p:cNvSpPr>
            <a:spLocks noGrp="1"/>
          </p:cNvSpPr>
          <p:nvPr>
            <p:ph sz="quarter" idx="12"/>
          </p:nvPr>
        </p:nvSpPr>
        <p:spPr>
          <a:xfrm>
            <a:off x="6358759" y="1585310"/>
            <a:ext cx="5299841" cy="4720897"/>
          </a:xfrm>
        </p:spPr>
        <p:txBody>
          <a:bodyPr>
            <a:noAutofit/>
          </a:bodyPr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400"/>
            </a:lvl4pPr>
            <a:lvl5pPr>
              <a:defRPr sz="2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</p:txBody>
      </p:sp>
      <p:sp>
        <p:nvSpPr>
          <p:cNvPr id="7" name="Text Placeholder 13"/>
          <p:cNvSpPr>
            <a:spLocks noGrp="1"/>
          </p:cNvSpPr>
          <p:nvPr>
            <p:ph type="body" sz="quarter" idx="13" hasCustomPrompt="1"/>
          </p:nvPr>
        </p:nvSpPr>
        <p:spPr>
          <a:xfrm>
            <a:off x="849354" y="2617614"/>
            <a:ext cx="5283888" cy="494255"/>
          </a:xfrm>
          <a:solidFill>
            <a:srgbClr val="FF0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-</a:t>
            </a:r>
            <a:endParaRPr lang="en-US" dirty="0"/>
          </a:p>
        </p:txBody>
      </p:sp>
      <p:sp>
        <p:nvSpPr>
          <p:cNvPr id="8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857301" y="3119121"/>
            <a:ext cx="5283888" cy="469900"/>
          </a:xfrm>
          <a:solidFill>
            <a:srgbClr val="008000">
              <a:alpha val="25000"/>
            </a:srgbClr>
          </a:solidFill>
        </p:spPr>
        <p:txBody>
          <a:bodyPr tIns="0" rIns="91440" bIns="594360">
            <a:noAutofit/>
          </a:bodyPr>
          <a:lstStyle>
            <a:lvl1pPr marL="0" indent="0" algn="r">
              <a:buFontTx/>
              <a:buNone/>
              <a:defRPr sz="3200">
                <a:latin typeface="Courier New"/>
                <a:cs typeface="Courier New"/>
              </a:defRPr>
            </a:lvl1pPr>
          </a:lstStyle>
          <a:p>
            <a:pPr lvl="0"/>
            <a:r>
              <a:rPr lang="en-US" dirty="0" smtClean="0"/>
              <a:t>+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38317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07466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ruct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16" name="TextBox 15"/>
          <p:cNvSpPr txBox="1"/>
          <p:nvPr userDrawn="1"/>
        </p:nvSpPr>
        <p:spPr bwMode="white">
          <a:xfrm>
            <a:off x="102720" y="366109"/>
            <a:ext cx="8460207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HELLO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242184" y="230523"/>
            <a:ext cx="3819677" cy="22812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Name</a:t>
            </a:r>
            <a:endParaRPr lang="en-US" dirty="0"/>
          </a:p>
        </p:txBody>
      </p:sp>
      <p:sp>
        <p:nvSpPr>
          <p:cNvPr id="19" name="TextBox 18"/>
          <p:cNvSpPr txBox="1"/>
          <p:nvPr userDrawn="1"/>
        </p:nvSpPr>
        <p:spPr bwMode="white">
          <a:xfrm>
            <a:off x="2194443" y="3987562"/>
            <a:ext cx="8264180" cy="1223351"/>
          </a:xfrm>
          <a:prstGeom prst="rect">
            <a:avLst/>
          </a:prstGeom>
        </p:spPr>
        <p:txBody>
          <a:bodyPr vert="horz" wrap="squar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 hasCustomPrompt="1"/>
          </p:nvPr>
        </p:nvSpPr>
        <p:spPr>
          <a:xfrm>
            <a:off x="2259204" y="3796578"/>
            <a:ext cx="8488899" cy="2086711"/>
          </a:xfrm>
        </p:spPr>
        <p:txBody>
          <a:bodyPr>
            <a:normAutofit/>
          </a:bodyPr>
          <a:lstStyle>
            <a:lvl1pPr marL="0" indent="0">
              <a:buFont typeface="+mj-lt"/>
              <a:buNone/>
              <a:defRPr sz="1800" baseline="0"/>
            </a:lvl1pPr>
          </a:lstStyle>
          <a:p>
            <a:pPr lvl="0"/>
            <a:r>
              <a:rPr lang="en-US" dirty="0" smtClean="0"/>
              <a:t>Current Role</a:t>
            </a:r>
          </a:p>
          <a:p>
            <a:pPr lvl="0"/>
            <a:r>
              <a:rPr lang="en-US" dirty="0" smtClean="0"/>
              <a:t>Previous Role</a:t>
            </a:r>
          </a:p>
          <a:p>
            <a:pPr lvl="0"/>
            <a:r>
              <a:rPr lang="en-US" dirty="0" smtClean="0"/>
              <a:t>Experience with Chef / Configuration Management</a:t>
            </a:r>
          </a:p>
          <a:p>
            <a:pPr lvl="0"/>
            <a:r>
              <a:rPr lang="en-US" dirty="0" smtClean="0"/>
              <a:t>Favorite Test Editor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1" hasCustomPrompt="1"/>
          </p:nvPr>
        </p:nvSpPr>
        <p:spPr>
          <a:xfrm>
            <a:off x="2263171" y="2597173"/>
            <a:ext cx="8489280" cy="1146175"/>
          </a:xfrm>
        </p:spPr>
        <p:txBody>
          <a:bodyPr anchor="ctr">
            <a:normAutofit/>
          </a:bodyPr>
          <a:lstStyle>
            <a:lvl1pPr marL="91440" indent="0">
              <a:spcBef>
                <a:spcPts val="600"/>
              </a:spcBef>
              <a:buNone/>
              <a:defRPr sz="2800" i="1"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A small blurb about you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161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ra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91000" y="1355416"/>
            <a:ext cx="3809999" cy="4147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681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DO SLIDE"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TODO: SLIDE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 hasCustomPrompt="1"/>
          </p:nvPr>
        </p:nvSpPr>
        <p:spPr>
          <a:xfrm>
            <a:off x="495300" y="1016000"/>
            <a:ext cx="11164888" cy="5189538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 smtClean="0"/>
              <a:t>Describe what the slide is support to be replaced with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9933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 with Licens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Section Title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 bwMode="white">
          <a:xfrm>
            <a:off x="2260314" y="2588353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8" name="Picture 7" descr="by-sa.png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56922" y="6601923"/>
            <a:ext cx="645121" cy="225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338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gue with License">
    <p:bg bwMode="gray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Break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588353"/>
            <a:ext cx="8229600" cy="579646"/>
          </a:xfrm>
        </p:spPr>
        <p:txBody>
          <a:bodyPr wrap="square" lIns="91440" tIns="91440" rIns="91440" bIns="91440">
            <a:norm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280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Savor the Flavor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673109" y="1319401"/>
            <a:ext cx="3090146" cy="4197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76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-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Title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Description</a:t>
            </a:r>
          </a:p>
        </p:txBody>
      </p:sp>
    </p:spTree>
    <p:extLst>
      <p:ext uri="{BB962C8B-B14F-4D97-AF65-F5344CB8AC3E}">
        <p14:creationId xmlns:p14="http://schemas.microsoft.com/office/powerpoint/2010/main" val="928772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tiv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Motivation</a:t>
            </a:r>
            <a:endParaRPr lang="en-US" dirty="0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9530464" y="886364"/>
            <a:ext cx="1930821" cy="1962224"/>
            <a:chOff x="9373782" y="962667"/>
            <a:chExt cx="1755292" cy="1783840"/>
          </a:xfrm>
        </p:grpSpPr>
        <p:sp>
          <p:nvSpPr>
            <p:cNvPr id="11" name="Rectangle 10"/>
            <p:cNvSpPr/>
            <p:nvPr userDrawn="1"/>
          </p:nvSpPr>
          <p:spPr bwMode="auto">
            <a:xfrm>
              <a:off x="9373782" y="1193447"/>
              <a:ext cx="1755292" cy="1321737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2" name="Isosceles Triangle 11"/>
            <p:cNvSpPr/>
            <p:nvPr userDrawn="1"/>
          </p:nvSpPr>
          <p:spPr bwMode="auto">
            <a:xfrm>
              <a:off x="9487026" y="962667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  <p:sp>
          <p:nvSpPr>
            <p:cNvPr id="13" name="Isosceles Triangle 12"/>
            <p:cNvSpPr/>
            <p:nvPr userDrawn="1"/>
          </p:nvSpPr>
          <p:spPr bwMode="auto">
            <a:xfrm rot="10800000">
              <a:off x="9490983" y="2508734"/>
              <a:ext cx="1536892" cy="237773"/>
            </a:xfrm>
            <a:prstGeom prst="triangle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36" tIns="45718" rIns="91436" bIns="4571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4099"/>
              <a:endParaRPr lang="en-US" sz="2400" dirty="0" err="1" smtClea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197752" y="458196"/>
            <a:ext cx="2371719" cy="2338779"/>
          </a:xfrm>
          <a:prstGeom prst="rect">
            <a:avLst/>
          </a:prstGeom>
        </p:spPr>
      </p:pic>
      <p:sp>
        <p:nvSpPr>
          <p:cNvPr id="14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Story</a:t>
            </a:r>
          </a:p>
        </p:txBody>
      </p:sp>
    </p:spTree>
    <p:extLst>
      <p:ext uri="{BB962C8B-B14F-4D97-AF65-F5344CB8AC3E}">
        <p14:creationId xmlns:p14="http://schemas.microsoft.com/office/powerpoint/2010/main" val="2974281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Problem</a:t>
            </a:r>
            <a:endParaRPr lang="en-US" dirty="0"/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Story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299013" y="370401"/>
            <a:ext cx="2371719" cy="237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086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 bwMode="auto">
          <a:xfrm>
            <a:off x="0" y="1"/>
            <a:ext cx="12192000" cy="2515880"/>
          </a:xfrm>
          <a:prstGeom prst="rect">
            <a:avLst/>
          </a:prstGeom>
          <a:solidFill>
            <a:schemeClr val="bg1">
              <a:lumMod val="85000"/>
              <a:alpha val="2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17" name="TextBox 16"/>
          <p:cNvSpPr txBox="1"/>
          <p:nvPr userDrawn="1"/>
        </p:nvSpPr>
        <p:spPr bwMode="white">
          <a:xfrm>
            <a:off x="102720" y="366109"/>
            <a:ext cx="5350707" cy="1783664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91440" rIns="91440" bIns="91440" rtlCol="0" anchor="ctr">
            <a:noAutofit/>
          </a:bodyPr>
          <a:lstStyle/>
          <a:p>
            <a:r>
              <a:rPr lang="en-US" sz="127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2">
                    <a:lumMod val="95000"/>
                    <a:alpha val="50000"/>
                  </a:schemeClr>
                </a:solidFill>
                <a:effectLst/>
              </a:rPr>
              <a:t>DOCS</a:t>
            </a:r>
          </a:p>
        </p:txBody>
      </p:sp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 bwMode="white">
          <a:xfrm>
            <a:off x="2260314" y="1872245"/>
            <a:ext cx="8229600" cy="639534"/>
          </a:xfrm>
        </p:spPr>
        <p:txBody>
          <a:bodyPr wrap="square" lIns="91440" tIns="91440" rIns="91440" bIns="91440" anchor="ctr" anchorCtr="0">
            <a:normAutofit/>
          </a:bodyPr>
          <a:lstStyle>
            <a:lvl1pPr>
              <a:lnSpc>
                <a:spcPct val="90000"/>
              </a:lnSpc>
              <a:defRPr sz="4800" b="1" spc="0" baseline="0">
                <a:solidFill>
                  <a:schemeClr val="accent1"/>
                </a:solidFill>
              </a:defRPr>
            </a:lvl1pPr>
          </a:lstStyle>
          <a:p>
            <a:r>
              <a:rPr lang="en-CA" dirty="0" smtClean="0"/>
              <a:t>Let's Check the Docs…</a:t>
            </a:r>
            <a:endParaRPr lang="en-US" dirty="0"/>
          </a:p>
        </p:txBody>
      </p:sp>
      <p:sp>
        <p:nvSpPr>
          <p:cNvPr id="3" name="TextBox 2"/>
          <p:cNvSpPr txBox="1"/>
          <p:nvPr userDrawn="1"/>
        </p:nvSpPr>
        <p:spPr bwMode="white">
          <a:xfrm>
            <a:off x="2483923" y="5687179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46800" y="629939"/>
            <a:ext cx="1960098" cy="1960098"/>
          </a:xfrm>
          <a:prstGeom prst="rect">
            <a:avLst/>
          </a:prstGeom>
        </p:spPr>
      </p:pic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 bwMode="white">
          <a:xfrm>
            <a:off x="2260314" y="2629588"/>
            <a:ext cx="8230599" cy="2509816"/>
          </a:xfrm>
        </p:spPr>
        <p:txBody>
          <a:bodyPr wrap="square" lIns="91440" tIns="91440" rIns="91440" bIns="9144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aseline="0">
                <a:solidFill>
                  <a:schemeClr val="accent3">
                    <a:lumMod val="50000"/>
                  </a:schemeClr>
                </a:solidFill>
              </a:defRPr>
            </a:lvl1pPr>
            <a:lvl2pPr marL="4571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0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An excerpt from the docs that someone has so lovingly written … regurgitated here in snappy bullet points or maybe an excerpt or a synopsis.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quarter" idx="13" hasCustomPrompt="1"/>
          </p:nvPr>
        </p:nvSpPr>
        <p:spPr>
          <a:xfrm>
            <a:off x="2751909" y="6389150"/>
            <a:ext cx="6688183" cy="3931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 smtClean="0"/>
              <a:t>http://</a:t>
            </a:r>
            <a:r>
              <a:rPr lang="en-US" dirty="0" err="1" smtClean="0"/>
              <a:t>chef.io</a:t>
            </a:r>
            <a:r>
              <a:rPr lang="en-US" dirty="0" smtClean="0"/>
              <a:t>/something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9799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slideLayout" Target="../slideLayouts/slideLayout25.xml"/><Relationship Id="rId26" Type="http://schemas.openxmlformats.org/officeDocument/2006/relationships/slideLayout" Target="../slideLayouts/slideLayout26.xml"/><Relationship Id="rId27" Type="http://schemas.openxmlformats.org/officeDocument/2006/relationships/slideLayout" Target="../slideLayouts/slideLayout27.xml"/><Relationship Id="rId28" Type="http://schemas.openxmlformats.org/officeDocument/2006/relationships/slideLayout" Target="../slideLayouts/slideLayout28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30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31.xml"/><Relationship Id="rId32" Type="http://schemas.openxmlformats.org/officeDocument/2006/relationships/slideLayout" Target="../slideLayouts/slideLayout32.xml"/><Relationship Id="rId9" Type="http://schemas.openxmlformats.org/officeDocument/2006/relationships/slideLayout" Target="../slideLayouts/slideLayout9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3" Type="http://schemas.openxmlformats.org/officeDocument/2006/relationships/slideLayout" Target="../slideLayouts/slideLayout33.xml"/><Relationship Id="rId34" Type="http://schemas.openxmlformats.org/officeDocument/2006/relationships/slideLayout" Target="../slideLayouts/slideLayout34.xml"/><Relationship Id="rId35" Type="http://schemas.openxmlformats.org/officeDocument/2006/relationships/theme" Target="../theme/theme1.xml"/><Relationship Id="rId36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gradFill>
          <a:gsLst>
            <a:gs pos="0">
              <a:schemeClr val="bg2">
                <a:lumMod val="95000"/>
              </a:schemeClr>
            </a:gs>
            <a:gs pos="100000">
              <a:schemeClr val="bg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white">
          <a:xfrm>
            <a:off x="457200" y="228600"/>
            <a:ext cx="11201400" cy="621792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/>
          <a:p>
            <a:r>
              <a:rPr lang="en-CA" dirty="0" smtClean="0"/>
              <a:t>Title Text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white">
          <a:xfrm>
            <a:off x="457200" y="1143000"/>
            <a:ext cx="11204223" cy="5257800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77050" y="6452301"/>
            <a:ext cx="1368087" cy="36820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0196" y="6590869"/>
            <a:ext cx="1764835" cy="184666"/>
          </a:xfrm>
          <a:prstGeom prst="rect">
            <a:avLst/>
          </a:prstGeom>
          <a:noFill/>
          <a:ln w="3175" cmpd="sng">
            <a:noFill/>
          </a:ln>
        </p:spPr>
        <p:txBody>
          <a:bodyPr wrap="none" lIns="0" tIns="0" rIns="0" bIns="0" rtlCol="0">
            <a:normAutofit/>
          </a:bodyPr>
          <a:lstStyle/>
          <a:p>
            <a:r>
              <a:rPr lang="en-US" sz="1000" b="0" cap="none" spc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n-lt"/>
                <a:cs typeface="Courier"/>
              </a:rPr>
              <a:t>v</a:t>
            </a:r>
            <a:r>
              <a:rPr lang="en-US" sz="1000" b="0" cap="none" spc="0" baseline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+mn-lt"/>
                <a:cs typeface="Courier"/>
              </a:rPr>
              <a:t> 3.0.0</a:t>
            </a:r>
            <a:endParaRPr lang="en-US" sz="1000" b="0" cap="none" spc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+mn-lt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3254862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26" r:id="rId3"/>
    <p:sldLayoutId id="2147483740" r:id="rId4"/>
    <p:sldLayoutId id="2147483759" r:id="rId5"/>
    <p:sldLayoutId id="2147483773" r:id="rId6"/>
    <p:sldLayoutId id="2147483775" r:id="rId7"/>
    <p:sldLayoutId id="2147483783" r:id="rId8"/>
    <p:sldLayoutId id="2147483777" r:id="rId9"/>
    <p:sldLayoutId id="2147483772" r:id="rId10"/>
    <p:sldLayoutId id="2147483781" r:id="rId11"/>
    <p:sldLayoutId id="2147483768" r:id="rId12"/>
    <p:sldLayoutId id="2147483782" r:id="rId13"/>
    <p:sldLayoutId id="2147483785" r:id="rId14"/>
    <p:sldLayoutId id="2147483770" r:id="rId15"/>
    <p:sldLayoutId id="2147483774" r:id="rId16"/>
    <p:sldLayoutId id="2147483771" r:id="rId17"/>
    <p:sldLayoutId id="2147483761" r:id="rId18"/>
    <p:sldLayoutId id="2147483763" r:id="rId19"/>
    <p:sldLayoutId id="2147483776" r:id="rId20"/>
    <p:sldLayoutId id="2147483764" r:id="rId21"/>
    <p:sldLayoutId id="2147483780" r:id="rId22"/>
    <p:sldLayoutId id="2147483766" r:id="rId23"/>
    <p:sldLayoutId id="2147483779" r:id="rId24"/>
    <p:sldLayoutId id="2147483767" r:id="rId25"/>
    <p:sldLayoutId id="2147483784" r:id="rId26"/>
    <p:sldLayoutId id="2147483778" r:id="rId27"/>
    <p:sldLayoutId id="2147483721" r:id="rId28"/>
    <p:sldLayoutId id="2147483757" r:id="rId29"/>
    <p:sldLayoutId id="2147483758" r:id="rId30"/>
    <p:sldLayoutId id="2147483747" r:id="rId31"/>
    <p:sldLayoutId id="2147483786" r:id="rId32"/>
    <p:sldLayoutId id="2147483723" r:id="rId33"/>
    <p:sldLayoutId id="2147483788" r:id="rId3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hf sldNum="0" hdr="0" ftr="0" dt="0"/>
  <p:txStyles>
    <p:titleStyle>
      <a:lvl1pPr algn="l" defTabSz="914363" rtl="0" eaLnBrk="1" latinLnBrk="0" hangingPunct="1">
        <a:lnSpc>
          <a:spcPct val="90000"/>
        </a:lnSpc>
        <a:spcBef>
          <a:spcPct val="0"/>
        </a:spcBef>
        <a:buNone/>
        <a:defRPr lang="en-US" sz="4400" b="1" kern="1200" cap="none" spc="0" baseline="0" dirty="0" smtClean="0">
          <a:ln w="3175">
            <a:noFill/>
          </a:ln>
          <a:solidFill>
            <a:schemeClr val="accent1"/>
          </a:solidFill>
          <a:effectLst/>
          <a:latin typeface="+mj-lt"/>
          <a:ea typeface="+mn-ea"/>
          <a:cs typeface="Arial" charset="0"/>
        </a:defRPr>
      </a:lvl1pPr>
    </p:titleStyle>
    <p:bodyStyle>
      <a:lvl1pPr marL="0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32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1pPr>
      <a:lvl2pPr marL="231775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28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2pPr>
      <a:lvl3pPr marL="457200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24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3pPr>
      <a:lvl4pPr marL="630238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20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4pPr>
      <a:lvl5pPr marL="801687" indent="0" algn="l" defTabSz="914363" rtl="0" eaLnBrk="1" latinLnBrk="0" hangingPunct="1">
        <a:lnSpc>
          <a:spcPct val="100000"/>
        </a:lnSpc>
        <a:spcBef>
          <a:spcPts val="600"/>
        </a:spcBef>
        <a:buSzPct val="90000"/>
        <a:buFont typeface="Arial" pitchFamily="34" charset="0"/>
        <a:buNone/>
        <a:defRPr sz="1800" kern="1200" baseline="0">
          <a:solidFill>
            <a:schemeClr val="accent3">
              <a:lumMod val="50000"/>
            </a:schemeClr>
          </a:solidFill>
          <a:latin typeface="+mn-lt"/>
          <a:ea typeface="+mn-ea"/>
          <a:cs typeface="+mn-cs"/>
        </a:defRPr>
      </a:lvl5pPr>
      <a:lvl6pPr marL="2514499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5" indent="-228591" algn="l" defTabSz="9143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3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0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9143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orient="horz" pos="288" userDrawn="1">
          <p15:clr>
            <a:srgbClr val="F26B43"/>
          </p15:clr>
        </p15:guide>
        <p15:guide id="4" orient="horz" pos="4032" userDrawn="1">
          <p15:clr>
            <a:srgbClr val="F26B43"/>
          </p15:clr>
        </p15:guide>
        <p15:guide id="5" pos="320" userDrawn="1">
          <p15:clr>
            <a:srgbClr val="F26B43"/>
          </p15:clr>
        </p15:guide>
        <p15:guide id="6" pos="7360" userDrawn="1">
          <p15:clr>
            <a:srgbClr val="F26B43"/>
          </p15:clr>
        </p15:guide>
        <p15:guide id="7" orient="horz" pos="864" userDrawn="1">
          <p15:clr>
            <a:srgbClr val="F26B43"/>
          </p15:clr>
        </p15:guide>
        <p15:guide id="8" orient="horz" pos="3576" userDrawn="1">
          <p15:clr>
            <a:srgbClr val="F26B43"/>
          </p15:clr>
        </p15:guide>
        <p15:guide id="9" orient="horz" pos="115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chef-client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Applying recipes from cookbooks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059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a cookbooks directory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cd ~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8955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Create a cookbooks directory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</a:t>
            </a:r>
            <a:r>
              <a:rPr lang="en-US" dirty="0" err="1" smtClean="0"/>
              <a:t>mkdir</a:t>
            </a:r>
            <a:r>
              <a:rPr lang="en-US" dirty="0" smtClean="0"/>
              <a:t> cookbooks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7346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Move the example cookbook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mv setup cookbooks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8326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Move the web cookbook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mv apache cookbooks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5023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[</a:t>
            </a:r>
            <a:r>
              <a:rPr lang="en-US" dirty="0"/>
              <a:t>2015-03-29T21:38:08-07:00] WARN: No </a:t>
            </a:r>
            <a:r>
              <a:rPr lang="en-US" dirty="0" err="1"/>
              <a:t>config</a:t>
            </a:r>
            <a:r>
              <a:rPr lang="en-US" dirty="0"/>
              <a:t> file found or specified on command line, using command line options.</a:t>
            </a:r>
          </a:p>
          <a:p>
            <a:r>
              <a:rPr lang="en-US" dirty="0"/>
              <a:t>Starting Chef Client, version 11.16.4</a:t>
            </a:r>
          </a:p>
          <a:p>
            <a:r>
              <a:rPr lang="en-US" dirty="0"/>
              <a:t>resolving cookbooks for run list: [</a:t>
            </a:r>
            <a:r>
              <a:rPr lang="en-US" dirty="0" smtClean="0"/>
              <a:t>"apache::default"</a:t>
            </a:r>
            <a:r>
              <a:rPr lang="en-US" dirty="0"/>
              <a:t>]</a:t>
            </a:r>
          </a:p>
          <a:p>
            <a:r>
              <a:rPr lang="en-US" dirty="0"/>
              <a:t>Synchronizing Cookbooks:</a:t>
            </a:r>
          </a:p>
          <a:p>
            <a:r>
              <a:rPr lang="en-US" dirty="0"/>
              <a:t>  - web</a:t>
            </a:r>
          </a:p>
          <a:p>
            <a:r>
              <a:rPr lang="en-US" dirty="0"/>
              <a:t>Compiling Cookbooks...</a:t>
            </a:r>
          </a:p>
          <a:p>
            <a:r>
              <a:rPr lang="en-US" dirty="0"/>
              <a:t>Converging 3 resources</a:t>
            </a:r>
          </a:p>
          <a:p>
            <a:r>
              <a:rPr lang="en-US" dirty="0"/>
              <a:t>Recipe: </a:t>
            </a:r>
            <a:r>
              <a:rPr lang="en-US" dirty="0" smtClean="0"/>
              <a:t>apache::default </a:t>
            </a:r>
          </a:p>
          <a:p>
            <a:r>
              <a:rPr lang="en-US" dirty="0" smtClean="0"/>
              <a:t>...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Applying the web::</a:t>
            </a:r>
            <a:r>
              <a:rPr lang="en-US" dirty="0" err="1" smtClean="0"/>
              <a:t>iis</a:t>
            </a:r>
            <a:r>
              <a:rPr lang="en-US" dirty="0" smtClean="0"/>
              <a:t> recipe locally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</a:t>
            </a:r>
            <a:r>
              <a:rPr lang="en-US" dirty="0" err="1" smtClean="0"/>
              <a:t>sudo</a:t>
            </a:r>
            <a:r>
              <a:rPr lang="en-US" dirty="0" smtClean="0"/>
              <a:t> chef-client --local-mode -r "recipe[apache::default]"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 bwMode="auto">
          <a:xfrm>
            <a:off x="831228" y="3110179"/>
            <a:ext cx="10813469" cy="333617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024192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latin typeface="Inconsolata"/>
                <a:cs typeface="Inconsolata"/>
              </a:rPr>
              <a:t>chef-client</a:t>
            </a:r>
            <a:endParaRPr lang="en-US" dirty="0">
              <a:latin typeface="Inconsolata"/>
              <a:cs typeface="Inconsolata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What questions can we answer for you?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2973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latin typeface="Inconsolata"/>
                <a:cs typeface="Inconsolata"/>
              </a:rPr>
              <a:t>chef-apply</a:t>
            </a:r>
            <a:endParaRPr lang="en-US" dirty="0">
              <a:latin typeface="Inconsolata"/>
              <a:cs typeface="Inconsolata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60314" y="2629588"/>
            <a:ext cx="8529067" cy="3053244"/>
          </a:xfrm>
        </p:spPr>
        <p:txBody>
          <a:bodyPr>
            <a:normAutofit lnSpcReduction="10000"/>
          </a:bodyPr>
          <a:lstStyle/>
          <a:p>
            <a:r>
              <a:rPr lang="en-US" dirty="0">
                <a:latin typeface="Inconsolata"/>
                <a:cs typeface="Inconsolata"/>
              </a:rPr>
              <a:t>c</a:t>
            </a:r>
            <a:r>
              <a:rPr lang="en-US" dirty="0" smtClean="0">
                <a:latin typeface="Inconsolata"/>
                <a:cs typeface="Inconsolata"/>
              </a:rPr>
              <a:t>hef-apply</a:t>
            </a:r>
            <a:r>
              <a:rPr lang="en-US" dirty="0" smtClean="0"/>
              <a:t> is a great tool for applying resources (</a:t>
            </a:r>
            <a:r>
              <a:rPr lang="en-US" dirty="0" smtClean="0">
                <a:latin typeface="Inconsolata"/>
                <a:cs typeface="Inconsolata"/>
              </a:rPr>
              <a:t>-e</a:t>
            </a:r>
            <a:r>
              <a:rPr lang="en-US" dirty="0" smtClean="0"/>
              <a:t>) and for individual recipes but it does not know how to apply a cookbook. This is why we need to specify the path to the recipe file.</a:t>
            </a:r>
          </a:p>
          <a:p>
            <a:endParaRPr lang="en-US" dirty="0"/>
          </a:p>
          <a:p>
            <a:r>
              <a:rPr lang="en-US" dirty="0" smtClean="0"/>
              <a:t>A better tool for applying cookbooks is called </a:t>
            </a:r>
            <a:r>
              <a:rPr lang="en-US" dirty="0" smtClean="0">
                <a:latin typeface="Inconsolata"/>
                <a:cs typeface="Inconsolata"/>
              </a:rPr>
              <a:t>chef-client</a:t>
            </a:r>
            <a:r>
              <a:rPr lang="en-US" dirty="0" smtClean="0"/>
              <a:t>.</a:t>
            </a:r>
            <a:endParaRPr lang="en-US" dirty="0">
              <a:latin typeface="Inconsolata"/>
              <a:cs typeface="Inconsolata"/>
            </a:endParaRPr>
          </a:p>
        </p:txBody>
      </p:sp>
    </p:spTree>
    <p:extLst>
      <p:ext uri="{BB962C8B-B14F-4D97-AF65-F5344CB8AC3E}">
        <p14:creationId xmlns:p14="http://schemas.microsoft.com/office/powerpoint/2010/main" val="211953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latin typeface="Inconsolata"/>
                <a:cs typeface="Inconsolata"/>
              </a:rPr>
              <a:t>chef-client</a:t>
            </a:r>
            <a:endParaRPr lang="en-US" dirty="0">
              <a:latin typeface="Inconsolata"/>
              <a:cs typeface="Inconsolata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 chef-client is an agent that runs locally on every node that is under management by Chef. When a chef-client is run, it will perform all of the steps that are required to bring the node into the expected state, </a:t>
            </a:r>
            <a:r>
              <a:rPr lang="en-US" dirty="0" smtClean="0"/>
              <a:t>including…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docs.chef.io</a:t>
            </a:r>
            <a:r>
              <a:rPr lang="en-US" dirty="0"/>
              <a:t>/</a:t>
            </a:r>
            <a:r>
              <a:rPr lang="en-US" dirty="0" err="1"/>
              <a:t>chef_client.html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8613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Using chef-client to locally apply recipes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$ </a:t>
            </a:r>
            <a:r>
              <a:rPr lang="en-US" dirty="0" err="1" smtClean="0"/>
              <a:t>sudo</a:t>
            </a:r>
            <a:r>
              <a:rPr lang="en-US" dirty="0" smtClean="0">
                <a:latin typeface="Inconsolata"/>
                <a:cs typeface="Inconsolata"/>
              </a:rPr>
              <a:t> chef-client --local-mode -r "recipe[setup::default]"</a:t>
            </a:r>
            <a:endParaRPr lang="en-US" dirty="0">
              <a:latin typeface="Inconsolata"/>
              <a:cs typeface="Inconsolata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 smtClean="0"/>
              <a:t>Apply the following recipes locally:</a:t>
            </a:r>
          </a:p>
          <a:p>
            <a:endParaRPr lang="en-US" dirty="0"/>
          </a:p>
          <a:p>
            <a:pPr marL="457200" indent="-457200">
              <a:buFont typeface="Arial"/>
              <a:buChar char="•"/>
            </a:pPr>
            <a:r>
              <a:rPr lang="en-US" dirty="0" smtClean="0"/>
              <a:t>The 'default' recipe from the 'setup' cookbook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 bwMode="white">
          <a:xfrm>
            <a:off x="2539903" y="5497525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939560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Using chef-client to locally apply recipes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$ </a:t>
            </a:r>
            <a:r>
              <a:rPr lang="en-US" dirty="0" err="1"/>
              <a:t>sudo</a:t>
            </a:r>
            <a:r>
              <a:rPr lang="en-US" dirty="0"/>
              <a:t> chef</a:t>
            </a:r>
            <a:r>
              <a:rPr lang="en-US" dirty="0" smtClean="0">
                <a:latin typeface="Inconsolata"/>
                <a:cs typeface="Inconsolata"/>
              </a:rPr>
              <a:t>-client --local-mode -r "recipe[apache::default]"</a:t>
            </a:r>
            <a:endParaRPr lang="en-US" dirty="0">
              <a:latin typeface="Inconsolata"/>
              <a:cs typeface="Inconsolata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 smtClean="0"/>
              <a:t>Apply the following recipes locally:</a:t>
            </a:r>
          </a:p>
          <a:p>
            <a:endParaRPr lang="en-US" dirty="0"/>
          </a:p>
          <a:p>
            <a:pPr marL="457200" indent="-457200">
              <a:buFontTx/>
              <a:buChar char="•"/>
            </a:pPr>
            <a:r>
              <a:rPr lang="en-US" dirty="0" smtClean="0"/>
              <a:t>The 'default' recipe from the 'apache' cookbook</a:t>
            </a:r>
          </a:p>
        </p:txBody>
      </p:sp>
      <p:sp>
        <p:nvSpPr>
          <p:cNvPr id="20" name="TextBox 19"/>
          <p:cNvSpPr txBox="1"/>
          <p:nvPr/>
        </p:nvSpPr>
        <p:spPr bwMode="white">
          <a:xfrm>
            <a:off x="2539903" y="5497525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635323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Using chef-client to locally apply recipes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$ </a:t>
            </a:r>
            <a:r>
              <a:rPr lang="en-US" dirty="0" err="1"/>
              <a:t>sudo</a:t>
            </a:r>
            <a:r>
              <a:rPr lang="en-US" dirty="0"/>
              <a:t> chef</a:t>
            </a:r>
            <a:r>
              <a:rPr lang="en-US" dirty="0" smtClean="0">
                <a:latin typeface="Inconsolata"/>
                <a:cs typeface="Inconsolata"/>
              </a:rPr>
              <a:t>-client --local-mode -r "recipe[</a:t>
            </a:r>
            <a:r>
              <a:rPr lang="en-US" dirty="0" smtClean="0"/>
              <a:t>setup::default</a:t>
            </a:r>
            <a:r>
              <a:rPr lang="en-US" dirty="0" smtClean="0">
                <a:latin typeface="Inconsolata"/>
                <a:cs typeface="Inconsolata"/>
              </a:rPr>
              <a:t>],recipe[apache::default]"</a:t>
            </a:r>
            <a:endParaRPr lang="en-US" dirty="0">
              <a:latin typeface="Inconsolata"/>
              <a:cs typeface="Inconsolata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 smtClean="0"/>
              <a:t>Apply the following recipes locally:</a:t>
            </a:r>
            <a:endParaRPr lang="en-US" dirty="0"/>
          </a:p>
          <a:p>
            <a:pPr marL="457200" indent="-457200">
              <a:buFontTx/>
              <a:buChar char="•"/>
            </a:pPr>
            <a:endParaRPr lang="en-US" dirty="0" smtClean="0"/>
          </a:p>
          <a:p>
            <a:pPr marL="457200" indent="-457200">
              <a:buFontTx/>
              <a:buChar char="•"/>
            </a:pPr>
            <a:r>
              <a:rPr lang="en-US" dirty="0" smtClean="0"/>
              <a:t>The 'default' recipe from the 'setup' cookbook</a:t>
            </a:r>
          </a:p>
          <a:p>
            <a:pPr marL="457200" indent="-457200">
              <a:buFontTx/>
              <a:buChar char="•"/>
            </a:pPr>
            <a:r>
              <a:rPr lang="en-US" dirty="0" smtClean="0"/>
              <a:t>The 'default' recipe </a:t>
            </a:r>
            <a:r>
              <a:rPr lang="en-US" dirty="0"/>
              <a:t>from the </a:t>
            </a:r>
            <a:r>
              <a:rPr lang="en-US" dirty="0" smtClean="0"/>
              <a:t>'apache' </a:t>
            </a:r>
            <a:r>
              <a:rPr lang="en-US" dirty="0"/>
              <a:t>cookbook</a:t>
            </a:r>
          </a:p>
          <a:p>
            <a:pPr marL="457200" indent="-457200">
              <a:buFontTx/>
              <a:buChar char="•"/>
            </a:pPr>
            <a:endParaRPr lang="en-US" dirty="0"/>
          </a:p>
        </p:txBody>
      </p:sp>
      <p:sp>
        <p:nvSpPr>
          <p:cNvPr id="20" name="TextBox 19"/>
          <p:cNvSpPr txBox="1"/>
          <p:nvPr/>
        </p:nvSpPr>
        <p:spPr bwMode="white">
          <a:xfrm>
            <a:off x="2539903" y="5497525"/>
            <a:ext cx="914400" cy="914400"/>
          </a:xfrm>
          <a:prstGeom prst="rect">
            <a:avLst/>
          </a:prstGeom>
        </p:spPr>
        <p:txBody>
          <a:bodyPr vert="horz" wrap="none" lIns="91440" tIns="91440" rIns="91440" bIns="91440" rtlCol="0">
            <a:normAutofit/>
          </a:bodyPr>
          <a:lstStyle/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635922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latin typeface="Inconsolata"/>
                <a:cs typeface="Inconsolata"/>
              </a:rPr>
              <a:t>--local-mode</a:t>
            </a:r>
            <a:endParaRPr lang="en-US" dirty="0">
              <a:latin typeface="Inconsolata"/>
              <a:cs typeface="Inconsolata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>
                <a:latin typeface="Inconsolata"/>
                <a:cs typeface="Inconsolata"/>
              </a:rPr>
              <a:t>chef-client's </a:t>
            </a:r>
            <a:r>
              <a:rPr lang="en-US" dirty="0" smtClean="0"/>
              <a:t>default mode attempts to contact a Chef Server and ask it for the recipes to run for the given node. We are overriding that behavior to have work in a local mode.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479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60315" y="1872245"/>
            <a:ext cx="8287608" cy="639534"/>
          </a:xfrm>
        </p:spPr>
        <p:txBody>
          <a:bodyPr>
            <a:noAutofit/>
          </a:bodyPr>
          <a:lstStyle/>
          <a:p>
            <a:r>
              <a:rPr lang="en-US" sz="3600" dirty="0" smtClean="0">
                <a:latin typeface="Inconsolata"/>
                <a:cs typeface="Inconsolata"/>
              </a:rPr>
              <a:t>-r "recipe[COOKBOOK::RECIPE]"</a:t>
            </a:r>
            <a:endParaRPr lang="en-US" sz="3600" dirty="0">
              <a:latin typeface="Inconsolata"/>
              <a:cs typeface="Inconsolata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60314" y="2629587"/>
            <a:ext cx="8230599" cy="3289439"/>
          </a:xfrm>
        </p:spPr>
        <p:txBody>
          <a:bodyPr/>
          <a:lstStyle/>
          <a:p>
            <a:r>
              <a:rPr lang="en-US" dirty="0" smtClean="0"/>
              <a:t>In local mode we need to provide a list of recipes to apply to the system. This is called a </a:t>
            </a:r>
            <a:r>
              <a:rPr lang="en-US" b="1" dirty="0" smtClean="0"/>
              <a:t>run list</a:t>
            </a:r>
            <a:r>
              <a:rPr lang="en-US" dirty="0" smtClean="0"/>
              <a:t>. A run list is an ordered collection of recipes to execute.</a:t>
            </a:r>
          </a:p>
          <a:p>
            <a:endParaRPr lang="en-US" dirty="0"/>
          </a:p>
          <a:p>
            <a:r>
              <a:rPr lang="en-US" dirty="0" smtClean="0"/>
              <a:t>Each recipe in the run list must be addressed with the format </a:t>
            </a:r>
            <a:r>
              <a:rPr lang="en-US" dirty="0" smtClean="0">
                <a:latin typeface="Inconsolata"/>
                <a:cs typeface="Inconsolata"/>
              </a:rPr>
              <a:t>recipe[COOKBOOK::RECIPE]</a:t>
            </a:r>
            <a:r>
              <a:rPr lang="en-US" dirty="0" smtClean="0"/>
              <a:t>.</a:t>
            </a:r>
            <a:endParaRPr lang="en-US" dirty="0">
              <a:latin typeface="Inconsolata"/>
              <a:cs typeface="Inconsolata"/>
            </a:endParaRPr>
          </a:p>
        </p:txBody>
      </p:sp>
    </p:spTree>
    <p:extLst>
      <p:ext uri="{BB962C8B-B14F-4D97-AF65-F5344CB8AC3E}">
        <p14:creationId xmlns:p14="http://schemas.microsoft.com/office/powerpoint/2010/main" val="3207536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smtClean="0"/>
              <a:t>[2015-03-29T21:38:56-07:00] WARN: No </a:t>
            </a:r>
            <a:r>
              <a:rPr lang="en-US" dirty="0" err="1" smtClean="0"/>
              <a:t>config</a:t>
            </a:r>
            <a:r>
              <a:rPr lang="en-US" dirty="0" smtClean="0"/>
              <a:t> file found or specified on command line, using command line options.</a:t>
            </a:r>
          </a:p>
          <a:p>
            <a:r>
              <a:rPr lang="en-US" dirty="0" smtClean="0"/>
              <a:t>Starting Chef Client, version 11.16.4</a:t>
            </a:r>
          </a:p>
          <a:p>
            <a:r>
              <a:rPr lang="en-US" dirty="0" smtClean="0"/>
              <a:t>resolving cookbooks for run list: ["apache::default"]</a:t>
            </a:r>
          </a:p>
          <a:p>
            <a:endParaRPr lang="en-US" dirty="0" smtClean="0"/>
          </a:p>
          <a:p>
            <a:r>
              <a:rPr lang="en-US" dirty="0" smtClean="0"/>
              <a:t>================================================================================</a:t>
            </a:r>
          </a:p>
          <a:p>
            <a:r>
              <a:rPr lang="en-US" dirty="0" smtClean="0"/>
              <a:t>Error Resolving Cookbooks for Run List:</a:t>
            </a:r>
          </a:p>
          <a:p>
            <a:r>
              <a:rPr lang="en-US" dirty="0" smtClean="0"/>
              <a:t>================================================================================</a:t>
            </a:r>
          </a:p>
          <a:p>
            <a:endParaRPr lang="en-US" dirty="0" smtClean="0"/>
          </a:p>
          <a:p>
            <a:r>
              <a:rPr lang="en-US" dirty="0" smtClean="0"/>
              <a:t>Missing Cookbooks: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Applying the web::</a:t>
            </a:r>
            <a:r>
              <a:rPr lang="en-US" dirty="0" err="1" smtClean="0"/>
              <a:t>iis</a:t>
            </a:r>
            <a:r>
              <a:rPr lang="en-US" dirty="0" smtClean="0"/>
              <a:t> recipe locally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$ </a:t>
            </a:r>
            <a:r>
              <a:rPr lang="en-US" dirty="0" err="1" smtClean="0"/>
              <a:t>sudo</a:t>
            </a:r>
            <a:r>
              <a:rPr lang="en-US" dirty="0" smtClean="0"/>
              <a:t> chef-client --local-mode -r "recipe[apache::default]"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 bwMode="auto">
          <a:xfrm>
            <a:off x="841991" y="2376618"/>
            <a:ext cx="10813469" cy="679751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36" tIns="45718" rIns="91436" bIns="45718" numCol="1" rtlCol="0" anchor="ctr" anchorCtr="0" compatLnSpc="1">
            <a:prstTxWarp prst="textNoShape">
              <a:avLst/>
            </a:prstTxWarp>
          </a:bodyPr>
          <a:lstStyle/>
          <a:p>
            <a:pPr algn="ctr" defTabSz="914099"/>
            <a:endParaRPr lang="en-US" sz="2400" dirty="0" err="1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806141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ChefDk3.2Template">
  <a:themeElements>
    <a:clrScheme name="Custom 9">
      <a:dk1>
        <a:srgbClr val="3E4346"/>
      </a:dk1>
      <a:lt1>
        <a:srgbClr val="FFFFFF"/>
      </a:lt1>
      <a:dk2>
        <a:srgbClr val="000000"/>
      </a:dk2>
      <a:lt2>
        <a:srgbClr val="FFFFFF"/>
      </a:lt2>
      <a:accent1>
        <a:srgbClr val="F18B21"/>
      </a:accent1>
      <a:accent2>
        <a:srgbClr val="435464"/>
      </a:accent2>
      <a:accent3>
        <a:srgbClr val="7D868C"/>
      </a:accent3>
      <a:accent4>
        <a:srgbClr val="6BB2E2"/>
      </a:accent4>
      <a:accent5>
        <a:srgbClr val="5AB7B2"/>
      </a:accent5>
      <a:accent6>
        <a:srgbClr val="FDB714"/>
      </a:accent6>
      <a:hlink>
        <a:srgbClr val="6BB2E2"/>
      </a:hlink>
      <a:folHlink>
        <a:srgbClr val="FDB714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vert="horz" wrap="square" lIns="91436" tIns="45718" rIns="91436" bIns="45718" numCol="1" rtlCol="0" anchor="ctr" anchorCtr="0" compatLnSpc="1">
        <a:prstTxWarp prst="textNoShape">
          <a:avLst/>
        </a:prstTxWarp>
      </a:bodyPr>
      <a:lstStyle>
        <a:defPPr algn="ctr" defTabSz="914099"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</a:defRPr>
        </a:defPPr>
      </a:lstStyle>
      <a:style>
        <a:lnRef idx="1">
          <a:schemeClr val="accent4"/>
        </a:lnRef>
        <a:fillRef idx="3">
          <a:schemeClr val="accent4"/>
        </a:fillRef>
        <a:effectRef idx="2">
          <a:schemeClr val="accent4"/>
        </a:effectRef>
        <a:fontRef idx="minor">
          <a:schemeClr val="lt1"/>
        </a:fontRef>
      </a:style>
    </a:spDef>
    <a:lnDef>
      <a:spPr>
        <a:ln>
          <a:solidFill>
            <a:schemeClr val="accent4"/>
          </a:solidFill>
        </a:ln>
      </a:spPr>
      <a:bodyPr/>
      <a:lstStyle/>
      <a:style>
        <a:lnRef idx="3">
          <a:schemeClr val="accent1"/>
        </a:lnRef>
        <a:fillRef idx="0">
          <a:schemeClr val="accent1"/>
        </a:fillRef>
        <a:effectRef idx="2">
          <a:schemeClr val="accent1"/>
        </a:effectRef>
        <a:fontRef idx="minor">
          <a:schemeClr val="tx1"/>
        </a:fontRef>
      </a:style>
    </a:lnDef>
    <a:txDef>
      <a:spPr bwMode="white"/>
      <a:bodyPr vert="horz" wrap="square" lIns="91440" tIns="91440" rIns="91440" bIns="91440" rtlCol="0">
        <a:normAutofit/>
      </a:bodyPr>
      <a:lstStyle>
        <a:defPPr>
          <a:defRPr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Chef-TemplateComps_v09-16x9-Light.potx" id="{078CEFDB-FA7A-4E36-9964-13EF367585CB}" vid="{8B87B0F3-7308-43D5-8388-E1B49EA0265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0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1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2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3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4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15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2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3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4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5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6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7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8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ppt/theme/themeOverride9.xml><?xml version="1.0" encoding="utf-8"?>
<a:themeOverride xmlns:a="http://schemas.openxmlformats.org/drawingml/2006/main">
  <a:clrScheme name="Custom 9">
    <a:dk1>
      <a:srgbClr val="3E4346"/>
    </a:dk1>
    <a:lt1>
      <a:srgbClr val="FFFFFF"/>
    </a:lt1>
    <a:dk2>
      <a:srgbClr val="000000"/>
    </a:dk2>
    <a:lt2>
      <a:srgbClr val="FFFFFF"/>
    </a:lt2>
    <a:accent1>
      <a:srgbClr val="F18B21"/>
    </a:accent1>
    <a:accent2>
      <a:srgbClr val="435464"/>
    </a:accent2>
    <a:accent3>
      <a:srgbClr val="7D868C"/>
    </a:accent3>
    <a:accent4>
      <a:srgbClr val="6BB2E2"/>
    </a:accent4>
    <a:accent5>
      <a:srgbClr val="5AB7B2"/>
    </a:accent5>
    <a:accent6>
      <a:srgbClr val="FDB714"/>
    </a:accent6>
    <a:hlink>
      <a:srgbClr val="6BB2E2"/>
    </a:hlink>
    <a:folHlink>
      <a:srgbClr val="FDB714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Assembly>Microsoft.Office.DocumentManagement, Version=14.0.0.0,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Assembly>Microsoft.Office.DocumentManagement, Version=14.0.0.0, Culture=neutral, PublicKeyToken=71e9bce111e9429c</Assembly>
    <Class>Microsoft.Office.DocumentManagement.Internal.DocIdHandler</Class>
    <Data/>
    <Filter/>
  </Receiver>
</spe:Receiver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812F700BE7F874999720E88173FE491" ma:contentTypeVersion="0" ma:contentTypeDescription="Create a new document." ma:contentTypeScope="" ma:versionID="3f79f408e2ca720b7aba6e0e32464d0c">
  <xsd:schema xmlns:xsd="http://www.w3.org/2001/XMLSchema" xmlns:xs="http://www.w3.org/2001/XMLSchema" xmlns:p="http://schemas.microsoft.com/office/2006/metadata/properties" xmlns:ns2="7bb5d761-a2ea-4873-95f7-7a6658fb3ef0" targetNamespace="http://schemas.microsoft.com/office/2006/metadata/properties" ma:root="true" ma:fieldsID="1e062cd38ba31e406bfc4340fbc7f87a" ns2:_="">
    <xsd:import namespace="7bb5d761-a2ea-4873-95f7-7a6658fb3ef0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bb5d761-a2ea-4873-95f7-7a6658fb3ef0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dlc_DocId xmlns="7bb5d761-a2ea-4873-95f7-7a6658fb3ef0">M4CWTKMW727E-592-73</_dlc_DocId>
    <_dlc_DocIdUrl xmlns="7bb5d761-a2ea-4873-95f7-7a6658fb3ef0">
      <Url>https://kms.vci.local/marketing/team/_layouts/DocIdRedir.aspx?ID=M4CWTKMW727E-592-73</Url>
      <Description>M4CWTKMW727E-592-73</Description>
    </_dlc_DocIdUrl>
  </documentManagement>
</p:properties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13EBC30-FE27-4C6A-B723-23FC2188F7DC}">
  <ds:schemaRefs>
    <ds:schemaRef ds:uri="http://schemas.microsoft.com/sharepoint/events"/>
  </ds:schemaRefs>
</ds:datastoreItem>
</file>

<file path=customXml/itemProps2.xml><?xml version="1.0" encoding="utf-8"?>
<ds:datastoreItem xmlns:ds="http://schemas.openxmlformats.org/officeDocument/2006/customXml" ds:itemID="{164479E5-0B02-49AC-B79E-EC1D6164DDD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bb5d761-a2ea-4873-95f7-7a6658fb3ef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921749B-AEB7-461B-845F-603CABD25259}">
  <ds:schemaRefs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7bb5d761-a2ea-4873-95f7-7a6658fb3ef0"/>
    <ds:schemaRef ds:uri="http://www.w3.org/XML/1998/namespace"/>
    <ds:schemaRef ds:uri="http://purl.org/dc/dcmitype/"/>
  </ds:schemaRefs>
</ds:datastoreItem>
</file>

<file path=customXml/itemProps4.xml><?xml version="1.0" encoding="utf-8"?>
<ds:datastoreItem xmlns:ds="http://schemas.openxmlformats.org/officeDocument/2006/customXml" ds:itemID="{5CDEB364-43EC-4510-9881-539C2A3FCE9E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ChefDk3.2Template.potx</Template>
  <TotalTime>10199</TotalTime>
  <Words>786</Words>
  <Application>Microsoft Macintosh PowerPoint</Application>
  <PresentationFormat>Custom</PresentationFormat>
  <Paragraphs>63</Paragraphs>
  <Slides>15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ChefDk3.2Template</vt:lpstr>
      <vt:lpstr>chef-client</vt:lpstr>
      <vt:lpstr>chef-apply</vt:lpstr>
      <vt:lpstr>chef-client</vt:lpstr>
      <vt:lpstr>Using chef-client to locally apply recipes</vt:lpstr>
      <vt:lpstr>Using chef-client to locally apply recipes</vt:lpstr>
      <vt:lpstr>Using chef-client to locally apply recipes</vt:lpstr>
      <vt:lpstr>--local-mode</vt:lpstr>
      <vt:lpstr>-r "recipe[COOKBOOK::RECIPE]"</vt:lpstr>
      <vt:lpstr>Applying the web::iis recipe locally</vt:lpstr>
      <vt:lpstr>Create a cookbooks directory</vt:lpstr>
      <vt:lpstr>Create a cookbooks directory</vt:lpstr>
      <vt:lpstr>Move the example cookbook</vt:lpstr>
      <vt:lpstr>Move the web cookbook</vt:lpstr>
      <vt:lpstr>Applying the web::iis recipe locally</vt:lpstr>
      <vt:lpstr>chef-client</vt:lpstr>
    </vt:vector>
  </TitlesOfParts>
  <Manager>&lt;Content Manager Name Here&gt;</Manager>
  <Company>Silver Fox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of  Presentation</dc:title>
  <dc:subject>Houghton Mifflin Harcourt – 2012 Investor Day</dc:subject>
  <dc:creator>Joshua Jorgensen</dc:creator>
  <dc:description>Template: Louma El-Khoury, Silver Fox Productions Inc.
Formatting:
Event Date: March 12, 2012
Event Location: New York, NY
Audience Type:</dc:description>
  <cp:lastModifiedBy>Franklin Webber</cp:lastModifiedBy>
  <cp:revision>1302</cp:revision>
  <cp:lastPrinted>2015-02-07T23:49:10Z</cp:lastPrinted>
  <dcterms:created xsi:type="dcterms:W3CDTF">2012-09-13T17:36:07Z</dcterms:created>
  <dcterms:modified xsi:type="dcterms:W3CDTF">2015-04-14T00:46:32Z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0x0101000812F700BE7F874999720E88173FE491</vt:lpwstr>
  </property>
  <property fmtid="{D5CDD505-2E9C-101B-9397-08002B2CF9AE}" pid="3" name="_dlc_DocIdItemGuid">
    <vt:lpwstr>bfd9fc01-1599-4dd9-b7eb-4ffa6e7bdb79</vt:lpwstr>
  </property>
</Properties>
</file>